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57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Рисунок 162"/>
          <p:cNvPicPr/>
          <p:nvPr/>
        </p:nvPicPr>
        <p:blipFill>
          <a:blip r:embed="rId2"/>
          <a:stretch/>
        </p:blipFill>
        <p:spPr>
          <a:xfrm>
            <a:off x="425880" y="3852720"/>
            <a:ext cx="4180680" cy="1725840"/>
          </a:xfrm>
          <a:prstGeom prst="rect">
            <a:avLst/>
          </a:prstGeom>
          <a:ln>
            <a:noFill/>
          </a:ln>
        </p:spPr>
      </p:pic>
      <p:sp>
        <p:nvSpPr>
          <p:cNvPr id="164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59040" y="1360080"/>
            <a:ext cx="1738080" cy="823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оз. Без названия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(севернее 0,5 км оз. Пресное)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70" name="CustomShape 7"/>
          <p:cNvSpPr/>
          <p:nvPr/>
        </p:nvSpPr>
        <p:spPr>
          <a:xfrm>
            <a:off x="1619640" y="135972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66°52′29″           55°13′55″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66°52′55″           55°13′52″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66°52′50″           55°13′42″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66°52′23″           55°13′48″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171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172" name="CustomShape 9"/>
          <p:cNvSpPr/>
          <p:nvPr/>
        </p:nvSpPr>
        <p:spPr>
          <a:xfrm>
            <a:off x="4499280" y="1343520"/>
            <a:ext cx="14904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38,08 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73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Лебяжьевский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174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175" name="CustomShape 12"/>
          <p:cNvSpPr/>
          <p:nvPr/>
        </p:nvSpPr>
        <p:spPr>
          <a:xfrm>
            <a:off x="4444560" y="4914000"/>
            <a:ext cx="1495440" cy="41112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176" name="CustomShape 13"/>
          <p:cNvSpPr/>
          <p:nvPr/>
        </p:nvSpPr>
        <p:spPr>
          <a:xfrm>
            <a:off x="5146560" y="532512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177" name="CustomShape 14"/>
          <p:cNvSpPr/>
          <p:nvPr/>
        </p:nvSpPr>
        <p:spPr>
          <a:xfrm>
            <a:off x="4607280" y="539856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15"/>
          <p:cNvSpPr/>
          <p:nvPr/>
        </p:nvSpPr>
        <p:spPr>
          <a:xfrm>
            <a:off x="4539960" y="1596600"/>
            <a:ext cx="1665000" cy="823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Без названия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(севернее 0,5 км 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Пресное)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179" name="Picture 3_ 2"/>
          <p:cNvPicPr/>
          <p:nvPr/>
        </p:nvPicPr>
        <p:blipFill>
          <a:blip r:embed="rId3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180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17"/>
          <p:cNvSpPr/>
          <p:nvPr/>
        </p:nvSpPr>
        <p:spPr>
          <a:xfrm>
            <a:off x="4408560" y="4071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182" name="CustomShape 18"/>
          <p:cNvSpPr/>
          <p:nvPr/>
        </p:nvSpPr>
        <p:spPr>
          <a:xfrm>
            <a:off x="3963960" y="3811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183" name="CustomShape 19"/>
          <p:cNvSpPr/>
          <p:nvPr/>
        </p:nvSpPr>
        <p:spPr>
          <a:xfrm>
            <a:off x="4433040" y="3795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184" name="CustomShape 20"/>
          <p:cNvSpPr/>
          <p:nvPr/>
        </p:nvSpPr>
        <p:spPr>
          <a:xfrm>
            <a:off x="3929400" y="4012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pic>
        <p:nvPicPr>
          <p:cNvPr id="185" name="Рисунок 184"/>
          <p:cNvPicPr/>
          <p:nvPr/>
        </p:nvPicPr>
        <p:blipFill>
          <a:blip r:embed="rId4"/>
          <a:stretch/>
        </p:blipFill>
        <p:spPr>
          <a:xfrm>
            <a:off x="6659280" y="1439640"/>
            <a:ext cx="3281760" cy="4139280"/>
          </a:xfrm>
          <a:prstGeom prst="rect">
            <a:avLst/>
          </a:prstGeom>
          <a:ln>
            <a:noFill/>
          </a:ln>
        </p:spPr>
      </p:pic>
      <p:sp>
        <p:nvSpPr>
          <p:cNvPr id="186" name="Line 21"/>
          <p:cNvSpPr/>
          <p:nvPr/>
        </p:nvSpPr>
        <p:spPr>
          <a:xfrm>
            <a:off x="5219280" y="2385000"/>
            <a:ext cx="4139640" cy="125064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2"/>
          <p:cNvSpPr/>
          <p:nvPr/>
        </p:nvSpPr>
        <p:spPr>
          <a:xfrm>
            <a:off x="4153680" y="396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23"/>
          <p:cNvSpPr/>
          <p:nvPr/>
        </p:nvSpPr>
        <p:spPr>
          <a:xfrm>
            <a:off x="4442040" y="3996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24"/>
          <p:cNvSpPr/>
          <p:nvPr/>
        </p:nvSpPr>
        <p:spPr>
          <a:xfrm>
            <a:off x="4406040" y="4176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25"/>
          <p:cNvSpPr/>
          <p:nvPr/>
        </p:nvSpPr>
        <p:spPr>
          <a:xfrm>
            <a:off x="4118040" y="4104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26"/>
          <p:cNvSpPr/>
          <p:nvPr/>
        </p:nvSpPr>
        <p:spPr>
          <a:xfrm>
            <a:off x="4140000" y="3919680"/>
            <a:ext cx="358560" cy="365400"/>
          </a:xfrm>
          <a:custGeom>
            <a:avLst/>
            <a:gdLst/>
            <a:ahLst/>
            <a:cxnLst/>
            <a:rect l="l" t="t" r="r" b="b"/>
            <a:pathLst>
              <a:path w="997" h="1016">
                <a:moveTo>
                  <a:pt x="449" y="2"/>
                </a:moveTo>
                <a:cubicBezTo>
                  <a:pt x="539" y="-10"/>
                  <a:pt x="627" y="26"/>
                  <a:pt x="714" y="46"/>
                </a:cubicBezTo>
                <a:cubicBezTo>
                  <a:pt x="836" y="75"/>
                  <a:pt x="885" y="191"/>
                  <a:pt x="960" y="275"/>
                </a:cubicBezTo>
                <a:cubicBezTo>
                  <a:pt x="1050" y="374"/>
                  <a:pt x="948" y="508"/>
                  <a:pt x="943" y="628"/>
                </a:cubicBezTo>
                <a:cubicBezTo>
                  <a:pt x="940" y="722"/>
                  <a:pt x="902" y="824"/>
                  <a:pt x="802" y="875"/>
                </a:cubicBezTo>
                <a:cubicBezTo>
                  <a:pt x="715" y="921"/>
                  <a:pt x="644" y="1016"/>
                  <a:pt x="537" y="1016"/>
                </a:cubicBezTo>
                <a:cubicBezTo>
                  <a:pt x="448" y="1016"/>
                  <a:pt x="364" y="994"/>
                  <a:pt x="273" y="972"/>
                </a:cubicBezTo>
                <a:cubicBezTo>
                  <a:pt x="164" y="946"/>
                  <a:pt x="58" y="894"/>
                  <a:pt x="17" y="804"/>
                </a:cubicBezTo>
                <a:cubicBezTo>
                  <a:pt x="-18" y="724"/>
                  <a:pt x="9" y="628"/>
                  <a:pt x="26" y="540"/>
                </a:cubicBezTo>
                <a:cubicBezTo>
                  <a:pt x="43" y="451"/>
                  <a:pt x="20" y="337"/>
                  <a:pt x="87" y="275"/>
                </a:cubicBezTo>
                <a:cubicBezTo>
                  <a:pt x="176" y="196"/>
                  <a:pt x="237" y="100"/>
                  <a:pt x="343" y="46"/>
                </a:cubicBezTo>
                <a:lnTo>
                  <a:pt x="431" y="28"/>
                </a:lnTo>
                <a:lnTo>
                  <a:pt x="484" y="11"/>
                </a:lnTo>
                <a:lnTo>
                  <a:pt x="449" y="2"/>
                </a:lnTo>
                <a:close/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TextShape 27"/>
          <p:cNvSpPr txBox="1"/>
          <p:nvPr/>
        </p:nvSpPr>
        <p:spPr>
          <a:xfrm>
            <a:off x="4140000" y="3947040"/>
            <a:ext cx="540000" cy="372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оз. Без названия</a:t>
            </a:r>
            <a:endParaRPr lang="ru-RU" sz="440" b="0" strike="noStrike" spc="-1">
              <a:latin typeface="Open Sans"/>
            </a:endParaRPr>
          </a:p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(севернее 0,5 км </a:t>
            </a:r>
            <a:endParaRPr lang="ru-RU" sz="440" b="0" strike="noStrike" spc="-1">
              <a:latin typeface="Open Sans"/>
            </a:endParaRPr>
          </a:p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оз. Пресное)</a:t>
            </a:r>
            <a:endParaRPr lang="ru-RU" sz="440" b="0" strike="noStrike" spc="-1"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177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2024-07-02T05:43:52Z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